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48.xml" ContentType="application/vnd.openxmlformats-officedocument.presentationml.tags+xml"/>
  <Override PartName="/ppt/notesSlides/notesSlide1.xml" ContentType="application/vnd.openxmlformats-officedocument.presentationml.notesSlide+xml"/>
  <Override PartName="/ppt/tags/tag49.xml" ContentType="application/vnd.openxmlformats-officedocument.presentationml.tags+xml"/>
  <Override PartName="/ppt/notesSlides/notesSlide2.xml" ContentType="application/vnd.openxmlformats-officedocument.presentationml.notesSlide+xml"/>
  <Override PartName="/ppt/tags/tag50.xml" ContentType="application/vnd.openxmlformats-officedocument.presentationml.tags+xml"/>
  <Override PartName="/ppt/notesSlides/notesSlide3.xml" ContentType="application/vnd.openxmlformats-officedocument.presentationml.notesSlide+xml"/>
  <Override PartName="/ppt/tags/tag51.xml" ContentType="application/vnd.openxmlformats-officedocument.presentationml.tags+xml"/>
  <Override PartName="/ppt/notesSlides/notesSlide4.xml" ContentType="application/vnd.openxmlformats-officedocument.presentationml.notesSlide+xml"/>
  <Override PartName="/ppt/tags/tag52.xml" ContentType="application/vnd.openxmlformats-officedocument.presentationml.tags+xml"/>
  <Override PartName="/ppt/notesSlides/notesSlide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6.xml" ContentType="application/vnd.openxmlformats-officedocument.presentationml.notesSlide+xml"/>
  <Override PartName="/ppt/tags/tag55.xml" ContentType="application/vnd.openxmlformats-officedocument.presentationml.tags+xml"/>
  <Override PartName="/ppt/notesSlides/notesSlide7.xml" ContentType="application/vnd.openxmlformats-officedocument.presentationml.notesSlide+xml"/>
  <Override PartName="/ppt/tags/tag56.xml" ContentType="application/vnd.openxmlformats-officedocument.presentationml.tags+xml"/>
  <Override PartName="/ppt/notesSlides/notesSlide8.xml" ContentType="application/vnd.openxmlformats-officedocument.presentationml.notesSlide+xml"/>
  <Override PartName="/ppt/tags/tag57.xml" ContentType="application/vnd.openxmlformats-officedocument.presentationml.tags+xml"/>
  <Override PartName="/ppt/notesSlides/notesSlide9.xml" ContentType="application/vnd.openxmlformats-officedocument.presentationml.notesSlide+xml"/>
  <Override PartName="/ppt/tags/tag58.xml" ContentType="application/vnd.openxmlformats-officedocument.presentationml.tags+xml"/>
  <Override PartName="/ppt/notesSlides/notesSlide10.xml" ContentType="application/vnd.openxmlformats-officedocument.presentationml.notesSlide+xml"/>
  <Override PartName="/ppt/tags/tag59.xml" ContentType="application/vnd.openxmlformats-officedocument.presentationml.tags+xml"/>
  <Override PartName="/ppt/notesSlides/notesSlide1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2.xml" ContentType="application/vnd.openxmlformats-officedocument.presentationml.notesSlide+xml"/>
  <Override PartName="/ppt/tags/tag6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0" r:id="rId1"/>
    <p:sldMasterId id="2147483855" r:id="rId2"/>
  </p:sldMasterIdLst>
  <p:notesMasterIdLst>
    <p:notesMasterId r:id="rId16"/>
  </p:notesMasterIdLst>
  <p:handoutMasterIdLst>
    <p:handoutMasterId r:id="rId17"/>
  </p:handoutMasterIdLst>
  <p:sldIdLst>
    <p:sldId id="256" r:id="rId3"/>
    <p:sldId id="258" r:id="rId4"/>
    <p:sldId id="259" r:id="rId5"/>
    <p:sldId id="260" r:id="rId6"/>
    <p:sldId id="261" r:id="rId7"/>
    <p:sldId id="262" r:id="rId8"/>
    <p:sldId id="276" r:id="rId9"/>
    <p:sldId id="265" r:id="rId10"/>
    <p:sldId id="272" r:id="rId11"/>
    <p:sldId id="269" r:id="rId12"/>
    <p:sldId id="268" r:id="rId13"/>
    <p:sldId id="266" r:id="rId14"/>
    <p:sldId id="277" r:id="rId15"/>
  </p:sldIdLst>
  <p:sldSz cx="9144000" cy="6858000" type="screen4x3"/>
  <p:notesSz cx="7315200" cy="9601200"/>
  <p:custDataLst>
    <p:tags r:id="rId1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06" autoAdjust="0"/>
  </p:normalViewPr>
  <p:slideViewPr>
    <p:cSldViewPr>
      <p:cViewPr varScale="1">
        <p:scale>
          <a:sx n="83" d="100"/>
          <a:sy n="83" d="100"/>
        </p:scale>
        <p:origin x="108" y="2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charset="0"/>
              </a:defRPr>
            </a:lvl1pPr>
          </a:lstStyle>
          <a:p>
            <a:fld id="{33ED3318-6C8E-4D46-9444-667BB78507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26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charset="0"/>
              </a:defRPr>
            </a:lvl1pPr>
          </a:lstStyle>
          <a:p>
            <a:fld id="{6E4F70E9-4D50-754E-B4E8-96E79012B62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282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C32DAEF-4CC5-644E-9AD7-43442DE1110D}" type="slidenum">
              <a:rPr lang="en-US">
                <a:latin typeface="Tahoma" charset="0"/>
              </a:rPr>
              <a:pPr eaLnBrk="1" hangingPunct="1"/>
              <a:t>1</a:t>
            </a:fld>
            <a:endParaRPr lang="en-US">
              <a:latin typeface="Tahoma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023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6C863A2-DA6E-7343-99AD-EA74D4FF4F8C}" type="slidenum">
              <a:rPr lang="en-US">
                <a:latin typeface="Tahoma" charset="0"/>
              </a:rPr>
              <a:pPr eaLnBrk="1" hangingPunct="1"/>
              <a:t>10</a:t>
            </a:fld>
            <a:endParaRPr lang="en-US">
              <a:latin typeface="Tahoma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0000" y="719138"/>
            <a:ext cx="4779963" cy="3584575"/>
          </a:xfrm>
          <a:ln w="12700" cap="flat">
            <a:solidFill>
              <a:schemeClr val="tx1"/>
            </a:solidFill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7323" tIns="48663" rIns="97323" bIns="48663"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052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5C12574-4A77-E748-B36B-437E6174A14D}" type="slidenum">
              <a:rPr lang="en-US">
                <a:latin typeface="Tahoma" charset="0"/>
              </a:rPr>
              <a:pPr eaLnBrk="1" hangingPunct="1"/>
              <a:t>11</a:t>
            </a:fld>
            <a:endParaRPr lang="en-US">
              <a:latin typeface="Tahoma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0000" y="719138"/>
            <a:ext cx="4779963" cy="3584575"/>
          </a:xfrm>
          <a:ln w="12700" cap="flat">
            <a:solidFill>
              <a:schemeClr val="tx1"/>
            </a:solidFill>
          </a:ln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7323" tIns="48663" rIns="97323" bIns="48663"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5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1977747-3340-6844-86B9-4602B47C338E}" type="slidenum">
              <a:rPr lang="en-US">
                <a:latin typeface="Tahoma" charset="0"/>
              </a:rPr>
              <a:pPr eaLnBrk="1" hangingPunct="1"/>
              <a:t>12</a:t>
            </a:fld>
            <a:endParaRPr lang="en-US">
              <a:latin typeface="Tahoma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365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44F9DA0-B954-3C4B-8991-E263A8950B9A}" type="slidenum">
              <a:rPr lang="en-US">
                <a:latin typeface="Tahoma" charset="0"/>
              </a:rPr>
              <a:pPr eaLnBrk="1" hangingPunct="1"/>
              <a:t>2</a:t>
            </a:fld>
            <a:endParaRPr lang="en-US">
              <a:latin typeface="Tahoma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811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9912FB7-04F3-1B45-B447-CB9EF91C7A69}" type="slidenum">
              <a:rPr lang="en-US">
                <a:latin typeface="Tahoma" charset="0"/>
              </a:rPr>
              <a:pPr eaLnBrk="1" hangingPunct="1"/>
              <a:t>3</a:t>
            </a:fld>
            <a:endParaRPr lang="en-US">
              <a:latin typeface="Tahoma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740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F72F507-3901-B04C-8E53-00A327207BC0}" type="slidenum">
              <a:rPr lang="en-US">
                <a:latin typeface="Tahoma" charset="0"/>
              </a:rPr>
              <a:pPr eaLnBrk="1" hangingPunct="1"/>
              <a:t>4</a:t>
            </a:fld>
            <a:endParaRPr lang="en-US">
              <a:latin typeface="Tahoma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818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D306B8-88AC-0543-B69A-6ECDF0AB15B1}" type="slidenum">
              <a:rPr lang="en-US">
                <a:latin typeface="Tahoma" charset="0"/>
              </a:rPr>
              <a:pPr eaLnBrk="1" hangingPunct="1"/>
              <a:t>5</a:t>
            </a:fld>
            <a:endParaRPr lang="en-US">
              <a:latin typeface="Tahoma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099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010D127-B8C1-C14E-8C69-8BC8E3628773}" type="slidenum">
              <a:rPr lang="en-US">
                <a:latin typeface="Tahoma" charset="0"/>
              </a:rPr>
              <a:pPr eaLnBrk="1" hangingPunct="1"/>
              <a:t>6</a:t>
            </a:fld>
            <a:endParaRPr lang="en-US">
              <a:latin typeface="Tahoma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596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45263A2-BE3C-4049-824F-582305B7A5FD}" type="slidenum">
              <a:rPr lang="en-US">
                <a:latin typeface="Tahoma" charset="0"/>
              </a:rPr>
              <a:pPr eaLnBrk="1" hangingPunct="1"/>
              <a:t>7</a:t>
            </a:fld>
            <a:endParaRPr lang="en-US">
              <a:latin typeface="Tahoma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278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2398012-C928-AD48-AFFB-B9174CCBA8CD}" type="slidenum">
              <a:rPr lang="en-US">
                <a:latin typeface="Tahoma" charset="0"/>
              </a:rPr>
              <a:pPr eaLnBrk="1" hangingPunct="1"/>
              <a:t>8</a:t>
            </a:fld>
            <a:endParaRPr lang="en-US">
              <a:latin typeface="Tahoma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099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74AC59F-7040-E549-AF33-E53DEF95E684}" type="slidenum">
              <a:rPr lang="en-US">
                <a:latin typeface="Tahoma" charset="0"/>
              </a:rPr>
              <a:pPr eaLnBrk="1" hangingPunct="1"/>
              <a:t>9</a:t>
            </a:fld>
            <a:endParaRPr lang="en-US">
              <a:latin typeface="Tahoma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14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1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3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4" Type="http://schemas.openxmlformats.org/officeDocument/2006/relationships/image" Target="../media/image4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Relationship Id="rId4" Type="http://schemas.openxmlformats.org/officeDocument/2006/relationships/image" Target="../media/image4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Relationship Id="rId4" Type="http://schemas.openxmlformats.org/officeDocument/2006/relationships/image" Target="../media/image4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Relationship Id="rId4" Type="http://schemas.openxmlformats.org/officeDocument/2006/relationships/image" Target="../media/image4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Master" Target="../slideMasters/slideMaster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4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3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3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30.png"/><Relationship Id="rId9" Type="http://schemas.openxmlformats.org/officeDocument/2006/relationships/image" Target="../media/image50.png"/><Relationship Id="rId14" Type="http://schemas.openxmlformats.org/officeDocument/2006/relationships/image" Target="../media/image5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Relationship Id="rId6" Type="http://schemas.openxmlformats.org/officeDocument/2006/relationships/image" Target="../media/image30.png"/><Relationship Id="rId5" Type="http://schemas.openxmlformats.org/officeDocument/2006/relationships/image" Target="../media/image35.png"/><Relationship Id="rId10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5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029" y="1122363"/>
            <a:ext cx="8577943" cy="2387600"/>
          </a:xfrm>
        </p:spPr>
        <p:txBody>
          <a:bodyPr anchor="b"/>
          <a:lstStyle>
            <a:lvl1pPr algn="l">
              <a:defRPr sz="45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BD2K OER Module Title - Light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9" y="3602038"/>
            <a:ext cx="8577943" cy="1655762"/>
          </a:xfrm>
        </p:spPr>
        <p:txBody>
          <a:bodyPr/>
          <a:lstStyle>
            <a:lvl1pPr marL="0" indent="0" algn="l">
              <a:buNone/>
              <a:defRPr sz="18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BD2K ##-# | Subtitle Name</a:t>
            </a:r>
          </a:p>
          <a:p>
            <a:r>
              <a:rPr lang="en-US" dirty="0" smtClean="0"/>
              <a:t>Author | Affiliation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BD2K Open Educational Resources | Oregon Health &amp; Science University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766873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479054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591173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994651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631558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936132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832987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778911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21141" y="6565212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507892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4971" y="135350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Icons for Use Throughout – Light Theme</a:t>
            </a:r>
            <a:endParaRPr lang="en-US" dirty="0"/>
          </a:p>
        </p:txBody>
      </p:sp>
      <p:pic>
        <p:nvPicPr>
          <p:cNvPr id="4" name="Picture 3"/>
          <p:cNvPicPr preferRelativeResize="0"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3" y="561768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56" y="5617689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1276349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95" y="2019299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667993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363396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37" y="2874941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277311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6" y="127634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981859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947826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121017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08698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280211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2053771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 preferRelativeResize="0"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9" y="561768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 preferRelativeResize="0"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05" y="5617689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 preferRelativeResize="0"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21" y="5617689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453181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85800" y="17526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00" y="2743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37338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685800" y="4648200"/>
            <a:ext cx="533400" cy="533400"/>
          </a:xfrm>
          <a:prstGeom prst="ellipse">
            <a:avLst/>
          </a:prstGeom>
          <a:noFill/>
          <a:ln w="285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6143" y="17526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/>
        </p:nvSpPr>
        <p:spPr>
          <a:xfrm>
            <a:off x="1796143" y="2743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96143" y="3733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796143" y="4648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06486" y="17616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06486" y="27522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06486" y="37428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2906486" y="4657271"/>
            <a:ext cx="533400" cy="533400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6"/>
              </a:solidFill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830273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3pPr marL="9144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976322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1230599"/>
            <a:ext cx="640135" cy="4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1851639"/>
            <a:ext cx="640135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2472679"/>
            <a:ext cx="640135" cy="457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" y="3093719"/>
            <a:ext cx="640135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9" y="1230599"/>
            <a:ext cx="1371719" cy="457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8" y="1851639"/>
            <a:ext cx="1371719" cy="451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8" y="2472679"/>
            <a:ext cx="1371719" cy="457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7" y="3099816"/>
            <a:ext cx="1371719" cy="45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8" y="1249734"/>
            <a:ext cx="1554615" cy="457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1845542"/>
            <a:ext cx="1554615" cy="45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2472679"/>
            <a:ext cx="1554615" cy="457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7" y="3081525"/>
            <a:ext cx="1554615" cy="45724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668372" y="3697195"/>
            <a:ext cx="640080" cy="457200"/>
            <a:chOff x="3668372" y="3697195"/>
            <a:chExt cx="640080" cy="457200"/>
          </a:xfrm>
        </p:grpSpPr>
        <p:sp>
          <p:nvSpPr>
            <p:cNvPr id="71" name="Pentagon 70"/>
            <p:cNvSpPr/>
            <p:nvPr/>
          </p:nvSpPr>
          <p:spPr>
            <a:xfrm>
              <a:off x="3851252" y="3697195"/>
              <a:ext cx="457200" cy="4572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668372" y="3697195"/>
              <a:ext cx="182880" cy="457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668372" y="4531766"/>
            <a:ext cx="640080" cy="457200"/>
            <a:chOff x="3668372" y="4531766"/>
            <a:chExt cx="640080" cy="457200"/>
          </a:xfrm>
        </p:grpSpPr>
        <p:sp>
          <p:nvSpPr>
            <p:cNvPr id="73" name="Pentagon 72"/>
            <p:cNvSpPr/>
            <p:nvPr/>
          </p:nvSpPr>
          <p:spPr>
            <a:xfrm>
              <a:off x="3851252" y="4531766"/>
              <a:ext cx="457200" cy="4572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668372" y="4531766"/>
              <a:ext cx="182880" cy="4572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68372" y="5366337"/>
            <a:ext cx="640080" cy="457200"/>
            <a:chOff x="3668372" y="5366337"/>
            <a:chExt cx="640080" cy="457200"/>
          </a:xfrm>
        </p:grpSpPr>
        <p:sp>
          <p:nvSpPr>
            <p:cNvPr id="75" name="Pentagon 74"/>
            <p:cNvSpPr/>
            <p:nvPr/>
          </p:nvSpPr>
          <p:spPr>
            <a:xfrm>
              <a:off x="3851252" y="5366337"/>
              <a:ext cx="457200" cy="45720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668372" y="5366337"/>
              <a:ext cx="182880" cy="4572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68372" y="6200908"/>
            <a:ext cx="640080" cy="457200"/>
            <a:chOff x="3668372" y="6200908"/>
            <a:chExt cx="640080" cy="457200"/>
          </a:xfrm>
        </p:grpSpPr>
        <p:sp>
          <p:nvSpPr>
            <p:cNvPr id="77" name="Pentagon 76"/>
            <p:cNvSpPr/>
            <p:nvPr/>
          </p:nvSpPr>
          <p:spPr>
            <a:xfrm>
              <a:off x="3851252" y="6200908"/>
              <a:ext cx="4572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668372" y="620090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058484" y="3690371"/>
            <a:ext cx="1371600" cy="453104"/>
            <a:chOff x="2303060" y="1350261"/>
            <a:chExt cx="1371600" cy="453104"/>
          </a:xfrm>
        </p:grpSpPr>
        <p:sp>
          <p:nvSpPr>
            <p:cNvPr id="80" name="Round Same Side Corner Rectangle 79"/>
            <p:cNvSpPr/>
            <p:nvPr/>
          </p:nvSpPr>
          <p:spPr>
            <a:xfrm>
              <a:off x="2303060" y="1350261"/>
              <a:ext cx="1371600" cy="365760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303060" y="1711925"/>
              <a:ext cx="1371600" cy="9144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058484" y="4505139"/>
            <a:ext cx="1371600" cy="453104"/>
            <a:chOff x="2303060" y="2165029"/>
            <a:chExt cx="1371600" cy="453104"/>
          </a:xfrm>
        </p:grpSpPr>
        <p:sp>
          <p:nvSpPr>
            <p:cNvPr id="83" name="Round Same Side Corner Rectangle 82"/>
            <p:cNvSpPr/>
            <p:nvPr/>
          </p:nvSpPr>
          <p:spPr>
            <a:xfrm>
              <a:off x="2303060" y="2165029"/>
              <a:ext cx="1371600" cy="365760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303060" y="2526693"/>
              <a:ext cx="1371600" cy="9144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058484" y="5366337"/>
            <a:ext cx="1371600" cy="453104"/>
            <a:chOff x="2303060" y="3026227"/>
            <a:chExt cx="1371600" cy="453104"/>
          </a:xfrm>
        </p:grpSpPr>
        <p:sp>
          <p:nvSpPr>
            <p:cNvPr id="86" name="Round Same Side Corner Rectangle 85"/>
            <p:cNvSpPr/>
            <p:nvPr/>
          </p:nvSpPr>
          <p:spPr>
            <a:xfrm>
              <a:off x="2303060" y="3026227"/>
              <a:ext cx="1371600" cy="365760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303060" y="3387891"/>
              <a:ext cx="1371600" cy="9144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058484" y="6181105"/>
            <a:ext cx="1371600" cy="453104"/>
            <a:chOff x="2303060" y="3840995"/>
            <a:chExt cx="1371600" cy="453104"/>
          </a:xfrm>
        </p:grpSpPr>
        <p:sp>
          <p:nvSpPr>
            <p:cNvPr id="89" name="Round Same Side Corner Rectangle 88"/>
            <p:cNvSpPr/>
            <p:nvPr/>
          </p:nvSpPr>
          <p:spPr>
            <a:xfrm>
              <a:off x="2303060" y="3840995"/>
              <a:ext cx="1371600" cy="365760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303060" y="4202659"/>
              <a:ext cx="1371600" cy="9144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355542" y="3697195"/>
            <a:ext cx="1554480" cy="457200"/>
            <a:chOff x="4600118" y="1357085"/>
            <a:chExt cx="1554480" cy="457200"/>
          </a:xfrm>
        </p:grpSpPr>
        <p:sp>
          <p:nvSpPr>
            <p:cNvPr id="92" name="Pentagon 91"/>
            <p:cNvSpPr/>
            <p:nvPr/>
          </p:nvSpPr>
          <p:spPr>
            <a:xfrm>
              <a:off x="4782998" y="1357085"/>
              <a:ext cx="1371600" cy="4572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600118" y="1357085"/>
              <a:ext cx="182880" cy="457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355542" y="4531766"/>
            <a:ext cx="1554480" cy="457200"/>
            <a:chOff x="4600118" y="2191656"/>
            <a:chExt cx="1554480" cy="457200"/>
          </a:xfrm>
        </p:grpSpPr>
        <p:sp>
          <p:nvSpPr>
            <p:cNvPr id="95" name="Pentagon 94"/>
            <p:cNvSpPr/>
            <p:nvPr/>
          </p:nvSpPr>
          <p:spPr>
            <a:xfrm>
              <a:off x="4782998" y="2191656"/>
              <a:ext cx="1371600" cy="4572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600118" y="2191656"/>
              <a:ext cx="182880" cy="4572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7355542" y="5366337"/>
            <a:ext cx="1554480" cy="457200"/>
            <a:chOff x="4600118" y="3026227"/>
            <a:chExt cx="1554480" cy="457200"/>
          </a:xfrm>
        </p:grpSpPr>
        <p:sp>
          <p:nvSpPr>
            <p:cNvPr id="98" name="Pentagon 97"/>
            <p:cNvSpPr/>
            <p:nvPr/>
          </p:nvSpPr>
          <p:spPr>
            <a:xfrm>
              <a:off x="4782998" y="3026227"/>
              <a:ext cx="1371600" cy="457200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600118" y="3026227"/>
              <a:ext cx="182880" cy="4572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355542" y="6200908"/>
            <a:ext cx="1554480" cy="457200"/>
            <a:chOff x="4600118" y="3860798"/>
            <a:chExt cx="1554480" cy="457200"/>
          </a:xfrm>
        </p:grpSpPr>
        <p:sp>
          <p:nvSpPr>
            <p:cNvPr id="101" name="Pentagon 100"/>
            <p:cNvSpPr/>
            <p:nvPr/>
          </p:nvSpPr>
          <p:spPr>
            <a:xfrm>
              <a:off x="4782998" y="3860798"/>
              <a:ext cx="13716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60011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3748809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91029" y="2973379"/>
            <a:ext cx="7772400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094966" y="0"/>
            <a:ext cx="1371719" cy="457240"/>
            <a:chOff x="7094966" y="0"/>
            <a:chExt cx="1371719" cy="4572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094967" y="87240"/>
              <a:ext cx="1371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23903" y="-1159"/>
            <a:ext cx="1371719" cy="458399"/>
            <a:chOff x="5123903" y="-1159"/>
            <a:chExt cx="1371719" cy="45839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23903" y="-1159"/>
              <a:ext cx="1371719" cy="45114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23903" y="106689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References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43880" y="-7255"/>
            <a:ext cx="1371719" cy="457240"/>
            <a:chOff x="2943880" y="-7255"/>
            <a:chExt cx="1371719" cy="4572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943880" y="97014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Case Study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86300" y="-1160"/>
            <a:ext cx="1371720" cy="451143"/>
            <a:chOff x="886300" y="-1160"/>
            <a:chExt cx="1371720" cy="4511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86301" y="-1160"/>
              <a:ext cx="1371719" cy="45114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86300" y="89757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Glossary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0" y="1033087"/>
            <a:ext cx="640135" cy="457240"/>
            <a:chOff x="0" y="1033087"/>
            <a:chExt cx="640135" cy="45724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3087"/>
              <a:ext cx="640135" cy="45724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50220" y="1098808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-1" y="1944330"/>
            <a:ext cx="640135" cy="457240"/>
            <a:chOff x="-1" y="1944330"/>
            <a:chExt cx="640135" cy="45724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44330"/>
              <a:ext cx="640135" cy="45724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50220" y="2003673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589385" y="1055266"/>
            <a:ext cx="1554615" cy="457240"/>
            <a:chOff x="7589385" y="1055266"/>
            <a:chExt cx="1554615" cy="45724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1055266"/>
              <a:ext cx="1554615" cy="45724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680832" y="1086713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Important!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589385" y="2070065"/>
            <a:ext cx="1554615" cy="457240"/>
            <a:chOff x="7589385" y="2070065"/>
            <a:chExt cx="1554615" cy="45724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2070065"/>
              <a:ext cx="1554615" cy="45724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680831" y="2111412"/>
              <a:ext cx="1371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Clinical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-1" y="4709130"/>
            <a:ext cx="9144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Data 28"/>
          <p:cNvSpPr/>
          <p:nvPr/>
        </p:nvSpPr>
        <p:spPr>
          <a:xfrm rot="10800000">
            <a:off x="1823123" y="5436311"/>
            <a:ext cx="3054096" cy="731520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ata 29"/>
          <p:cNvSpPr/>
          <p:nvPr/>
        </p:nvSpPr>
        <p:spPr>
          <a:xfrm rot="10800000">
            <a:off x="4260767" y="5436311"/>
            <a:ext cx="3054096" cy="73152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/>
        </p:nvSpPr>
        <p:spPr>
          <a:xfrm rot="10800000">
            <a:off x="-617901" y="5436311"/>
            <a:ext cx="3054096" cy="731520"/>
          </a:xfrm>
          <a:prstGeom prst="flowChartInputOutp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/>
        </p:nvSpPr>
        <p:spPr>
          <a:xfrm rot="10800000">
            <a:off x="6700356" y="5436311"/>
            <a:ext cx="3054096" cy="73152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424310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24600"/>
            <a:ext cx="1828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BDK10-3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581400" y="6324600"/>
            <a:ext cx="1828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93C2F9A-B31C-0448-AC31-547CA4A6004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06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24600"/>
            <a:ext cx="1828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BDK10-3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581400" y="6324600"/>
            <a:ext cx="1828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4D16CAC-CFA7-C143-B5C2-FDB33A73BE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37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24600"/>
            <a:ext cx="1828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BDK10-3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581400" y="6324600"/>
            <a:ext cx="1828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4090591-6718-504C-BFB8-85BA977DB7A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91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029" y="1122363"/>
            <a:ext cx="8577943" cy="2387600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OER Module Title - Dark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3029" y="3602038"/>
            <a:ext cx="8577943" cy="1655762"/>
          </a:xfrm>
        </p:spPr>
        <p:txBody>
          <a:bodyPr/>
          <a:lstStyle>
            <a:lvl1pPr marL="0" indent="0" algn="l">
              <a:buNone/>
              <a:defRPr sz="1800" baseline="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BD2K ##-# | Subtitle Name</a:t>
            </a:r>
          </a:p>
          <a:p>
            <a:r>
              <a:rPr lang="en-US" dirty="0" smtClean="0"/>
              <a:t>Author | Affiliation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BD2K Open Educational Resources | Oregon Health &amp; Science University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6635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1666197"/>
            <a:ext cx="8577943" cy="2852737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Dark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4589464"/>
            <a:ext cx="8577943" cy="1500187"/>
          </a:xfrm>
        </p:spPr>
        <p:txBody>
          <a:bodyPr/>
          <a:lstStyle>
            <a:lvl1pPr marL="0" indent="0">
              <a:buNone/>
              <a:defRPr sz="18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5307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ln>
                  <a:noFill/>
                </a:ln>
              </a:defRPr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5860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 Dark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ln>
                  <a:noFill/>
                </a:ln>
              </a:defRPr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1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2pPr>
            <a:lvl3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3pPr>
            <a:lvl4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4pPr>
            <a:lvl5pPr>
              <a:defRPr>
                <a:ln>
                  <a:noFill/>
                </a:ln>
                <a:solidFill>
                  <a:schemeClr val="bg2">
                    <a:lumMod val="9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66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27205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9688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833045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35751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1720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9309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1032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750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52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7525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913448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0"/>
            <a:ext cx="9144000" cy="6813630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0174515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2645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8811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3136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1666197"/>
            <a:ext cx="8577943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 smtClean="0"/>
              <a:t>BD2K Section Header - Light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4589464"/>
            <a:ext cx="8577943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200625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1265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1299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826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Purple">
    <p:bg>
      <p:bgPr>
        <a:solidFill>
          <a:srgbClr val="4B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2458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Blue">
    <p:bg>
      <p:bgPr>
        <a:solidFill>
          <a:srgbClr val="184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9128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Lef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6536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2400">
                <a:ln>
                  <a:noFill/>
                </a:ln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ln>
                  <a:noFill/>
                </a:ln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21141" y="6565212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2505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Dark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 preferRelativeResize="0"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73" y="561768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56" y="5617689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1276349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95" y="2019299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667993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363396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2807151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277311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56" y="1276349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946309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912276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1085467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8" y="105143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37" y="280211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2053771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 preferRelativeResize="0">
            <a:picLocks noChangeAspect="1"/>
          </p:cNvPicPr>
          <p:nvPr/>
        </p:nvPicPr>
        <p:blipFill>
          <a:blip r:embed="rId18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9" y="561768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 preferRelativeResize="0">
            <a:picLocks noChangeAspect="1"/>
          </p:cNvPicPr>
          <p:nvPr/>
        </p:nvPicPr>
        <p:blipFill>
          <a:blip r:embed="rId19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05" y="5617689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 preferRelativeResize="0">
            <a:picLocks noChangeAspect="1"/>
          </p:cNvPicPr>
          <p:nvPr/>
        </p:nvPicPr>
        <p:blipFill>
          <a:blip r:embed="rId20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21" y="5617689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56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85800" y="17526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00" y="27432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5800" y="37338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685800" y="46482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6143" y="17526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9" name="Oval 8"/>
          <p:cNvSpPr/>
          <p:nvPr/>
        </p:nvSpPr>
        <p:spPr>
          <a:xfrm>
            <a:off x="1796143" y="2743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96143" y="37338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796143" y="4648200"/>
            <a:ext cx="533400" cy="533400"/>
          </a:xfrm>
          <a:prstGeom prst="ellipse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06486" y="17616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1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06486" y="27522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2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06486" y="37428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2906486" y="4657271"/>
            <a:ext cx="533400" cy="5334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4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5317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1278854"/>
            <a:ext cx="640135" cy="4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1894409"/>
            <a:ext cx="640135" cy="457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3" y="2533036"/>
            <a:ext cx="640135" cy="457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1" y="3189475"/>
            <a:ext cx="640135" cy="457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1278854"/>
            <a:ext cx="1371719" cy="457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1923458"/>
            <a:ext cx="1371719" cy="451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6" y="2533036"/>
            <a:ext cx="1371719" cy="457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5" y="3195572"/>
            <a:ext cx="1371719" cy="451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1278854"/>
            <a:ext cx="1554615" cy="457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1888432"/>
            <a:ext cx="1554615" cy="45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5" y="2521082"/>
            <a:ext cx="1554615" cy="457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03" y="3171543"/>
            <a:ext cx="1554615" cy="457240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4925168" y="3628783"/>
            <a:ext cx="640080" cy="457200"/>
            <a:chOff x="912948" y="1357085"/>
            <a:chExt cx="640080" cy="457200"/>
          </a:xfrm>
        </p:grpSpPr>
        <p:sp>
          <p:nvSpPr>
            <p:cNvPr id="72" name="Pentagon 71"/>
            <p:cNvSpPr/>
            <p:nvPr/>
          </p:nvSpPr>
          <p:spPr>
            <a:xfrm>
              <a:off x="1095828" y="1357085"/>
              <a:ext cx="457200" cy="4572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12948" y="1357085"/>
              <a:ext cx="182880" cy="4572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925168" y="4463354"/>
            <a:ext cx="640080" cy="457200"/>
            <a:chOff x="912948" y="2191656"/>
            <a:chExt cx="640080" cy="457200"/>
          </a:xfrm>
        </p:grpSpPr>
        <p:sp>
          <p:nvSpPr>
            <p:cNvPr id="75" name="Pentagon 74"/>
            <p:cNvSpPr/>
            <p:nvPr/>
          </p:nvSpPr>
          <p:spPr>
            <a:xfrm>
              <a:off x="1095828" y="2191656"/>
              <a:ext cx="457200" cy="457200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12948" y="2191656"/>
              <a:ext cx="182880" cy="4572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925168" y="5297925"/>
            <a:ext cx="640080" cy="457200"/>
            <a:chOff x="912948" y="3026227"/>
            <a:chExt cx="640080" cy="457200"/>
          </a:xfrm>
        </p:grpSpPr>
        <p:sp>
          <p:nvSpPr>
            <p:cNvPr id="78" name="Pentagon 77"/>
            <p:cNvSpPr/>
            <p:nvPr/>
          </p:nvSpPr>
          <p:spPr>
            <a:xfrm>
              <a:off x="1095828" y="3026227"/>
              <a:ext cx="457200" cy="457200"/>
            </a:xfrm>
            <a:prstGeom prst="homePlat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912948" y="3026227"/>
              <a:ext cx="182880" cy="45720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925168" y="6132496"/>
            <a:ext cx="640080" cy="457200"/>
            <a:chOff x="912948" y="3860798"/>
            <a:chExt cx="640080" cy="457200"/>
          </a:xfrm>
        </p:grpSpPr>
        <p:sp>
          <p:nvSpPr>
            <p:cNvPr id="81" name="Pentagon 80"/>
            <p:cNvSpPr/>
            <p:nvPr/>
          </p:nvSpPr>
          <p:spPr>
            <a:xfrm>
              <a:off x="1095828" y="3860798"/>
              <a:ext cx="4572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1294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696141" y="3632879"/>
            <a:ext cx="1371600" cy="453104"/>
            <a:chOff x="2303060" y="1350261"/>
            <a:chExt cx="1371600" cy="453104"/>
          </a:xfrm>
        </p:grpSpPr>
        <p:sp>
          <p:nvSpPr>
            <p:cNvPr id="84" name="Round Same Side Corner Rectangle 83"/>
            <p:cNvSpPr/>
            <p:nvPr/>
          </p:nvSpPr>
          <p:spPr>
            <a:xfrm>
              <a:off x="2303060" y="1350261"/>
              <a:ext cx="1371600" cy="365760"/>
            </a:xfrm>
            <a:prstGeom prst="round2Same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303060" y="1711925"/>
              <a:ext cx="1371600" cy="9144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696141" y="4447647"/>
            <a:ext cx="1371600" cy="453104"/>
            <a:chOff x="2303060" y="2165029"/>
            <a:chExt cx="1371600" cy="453104"/>
          </a:xfrm>
        </p:grpSpPr>
        <p:sp>
          <p:nvSpPr>
            <p:cNvPr id="87" name="Round Same Side Corner Rectangle 86"/>
            <p:cNvSpPr/>
            <p:nvPr/>
          </p:nvSpPr>
          <p:spPr>
            <a:xfrm>
              <a:off x="2303060" y="2165029"/>
              <a:ext cx="1371600" cy="365760"/>
            </a:xfrm>
            <a:prstGeom prst="round2Same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303060" y="2526693"/>
              <a:ext cx="1371600" cy="9144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696141" y="5308845"/>
            <a:ext cx="1371600" cy="453104"/>
            <a:chOff x="2303060" y="3026227"/>
            <a:chExt cx="1371600" cy="453104"/>
          </a:xfrm>
        </p:grpSpPr>
        <p:sp>
          <p:nvSpPr>
            <p:cNvPr id="90" name="Round Same Side Corner Rectangle 89"/>
            <p:cNvSpPr/>
            <p:nvPr/>
          </p:nvSpPr>
          <p:spPr>
            <a:xfrm>
              <a:off x="2303060" y="3026227"/>
              <a:ext cx="1371600" cy="365760"/>
            </a:xfrm>
            <a:prstGeom prst="round2Same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303060" y="3387891"/>
              <a:ext cx="1371600" cy="9144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696141" y="6123613"/>
            <a:ext cx="1371600" cy="453104"/>
            <a:chOff x="2303060" y="3840995"/>
            <a:chExt cx="1371600" cy="453104"/>
          </a:xfrm>
        </p:grpSpPr>
        <p:sp>
          <p:nvSpPr>
            <p:cNvPr id="93" name="Round Same Side Corner Rectangle 92"/>
            <p:cNvSpPr/>
            <p:nvPr/>
          </p:nvSpPr>
          <p:spPr>
            <a:xfrm>
              <a:off x="2303060" y="3840995"/>
              <a:ext cx="1371600" cy="365760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303060" y="4202659"/>
              <a:ext cx="1371600" cy="9144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364549" y="3628783"/>
            <a:ext cx="1554480" cy="457200"/>
            <a:chOff x="4600118" y="1357085"/>
            <a:chExt cx="1554480" cy="457200"/>
          </a:xfrm>
        </p:grpSpPr>
        <p:sp>
          <p:nvSpPr>
            <p:cNvPr id="96" name="Pentagon 95"/>
            <p:cNvSpPr/>
            <p:nvPr/>
          </p:nvSpPr>
          <p:spPr>
            <a:xfrm>
              <a:off x="4782998" y="1357085"/>
              <a:ext cx="1371600" cy="4572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600118" y="1357085"/>
              <a:ext cx="182880" cy="457200"/>
            </a:xfrm>
            <a:prstGeom prst="rect">
              <a:avLst/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364549" y="4463354"/>
            <a:ext cx="1554480" cy="457200"/>
            <a:chOff x="4600118" y="2191656"/>
            <a:chExt cx="1554480" cy="457200"/>
          </a:xfrm>
        </p:grpSpPr>
        <p:sp>
          <p:nvSpPr>
            <p:cNvPr id="99" name="Pentagon 98"/>
            <p:cNvSpPr/>
            <p:nvPr/>
          </p:nvSpPr>
          <p:spPr>
            <a:xfrm>
              <a:off x="4782998" y="2191656"/>
              <a:ext cx="1371600" cy="457200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600118" y="2191656"/>
              <a:ext cx="182880" cy="4572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7364549" y="5297925"/>
            <a:ext cx="1554480" cy="457200"/>
            <a:chOff x="4600118" y="3026227"/>
            <a:chExt cx="1554480" cy="457200"/>
          </a:xfrm>
        </p:grpSpPr>
        <p:sp>
          <p:nvSpPr>
            <p:cNvPr id="102" name="Pentagon 101"/>
            <p:cNvSpPr/>
            <p:nvPr/>
          </p:nvSpPr>
          <p:spPr>
            <a:xfrm>
              <a:off x="4782998" y="3026227"/>
              <a:ext cx="1371600" cy="457200"/>
            </a:xfrm>
            <a:prstGeom prst="homePlat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600118" y="3026227"/>
              <a:ext cx="182880" cy="45720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7364549" y="6132496"/>
            <a:ext cx="1554480" cy="457200"/>
            <a:chOff x="4600118" y="3860798"/>
            <a:chExt cx="1554480" cy="457200"/>
          </a:xfrm>
        </p:grpSpPr>
        <p:sp>
          <p:nvSpPr>
            <p:cNvPr id="105" name="Pentagon 104"/>
            <p:cNvSpPr/>
            <p:nvPr/>
          </p:nvSpPr>
          <p:spPr>
            <a:xfrm>
              <a:off x="4782998" y="3860798"/>
              <a:ext cx="1371600" cy="4572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600118" y="3860798"/>
              <a:ext cx="182880" cy="4572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57056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27205"/>
            <a:ext cx="6060560" cy="914400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417687156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1029" y="2973379"/>
            <a:ext cx="7772400" cy="911243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094966" y="0"/>
            <a:ext cx="1371719" cy="457240"/>
            <a:chOff x="7094966" y="0"/>
            <a:chExt cx="1371719" cy="4572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094966" y="0"/>
              <a:ext cx="1371719" cy="45724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94967" y="87240"/>
              <a:ext cx="1371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Resources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23903" y="-1159"/>
            <a:ext cx="1371719" cy="458399"/>
            <a:chOff x="5123903" y="-1159"/>
            <a:chExt cx="1371719" cy="4583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23903" y="-1159"/>
              <a:ext cx="1371719" cy="45114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23903" y="106689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References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43880" y="-7255"/>
            <a:ext cx="1371719" cy="457240"/>
            <a:chOff x="2943880" y="-7255"/>
            <a:chExt cx="1371719" cy="4572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43880" y="-7255"/>
              <a:ext cx="1371719" cy="45724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43880" y="97014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Case Study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1033087"/>
            <a:ext cx="640135" cy="457240"/>
            <a:chOff x="0" y="1033087"/>
            <a:chExt cx="640135" cy="45724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33087"/>
              <a:ext cx="640135" cy="45724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50220" y="1098808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1" y="1944330"/>
            <a:ext cx="640135" cy="457240"/>
            <a:chOff x="-1" y="1944330"/>
            <a:chExt cx="640135" cy="45724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44330"/>
              <a:ext cx="640135" cy="45724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50220" y="2003673"/>
              <a:ext cx="379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#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589385" y="1055266"/>
            <a:ext cx="1554615" cy="457240"/>
            <a:chOff x="7589385" y="1055266"/>
            <a:chExt cx="1554615" cy="45724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1055266"/>
              <a:ext cx="1554615" cy="45724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680832" y="1086713"/>
              <a:ext cx="1371719" cy="35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Important!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589385" y="2070065"/>
            <a:ext cx="1554615" cy="457240"/>
            <a:chOff x="7589385" y="2070065"/>
            <a:chExt cx="1554615" cy="45724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589385" y="2070065"/>
              <a:ext cx="1554615" cy="45724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680831" y="2111412"/>
              <a:ext cx="1371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Clinical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-1" y="4709130"/>
            <a:ext cx="9144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ata 29"/>
          <p:cNvSpPr/>
          <p:nvPr/>
        </p:nvSpPr>
        <p:spPr>
          <a:xfrm rot="10800000">
            <a:off x="1823123" y="5436311"/>
            <a:ext cx="3054096" cy="731520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/>
          <p:cNvSpPr/>
          <p:nvPr/>
        </p:nvSpPr>
        <p:spPr>
          <a:xfrm rot="10800000">
            <a:off x="4222667" y="5436311"/>
            <a:ext cx="3054096" cy="73152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/>
          <p:cNvSpPr/>
          <p:nvPr/>
        </p:nvSpPr>
        <p:spPr>
          <a:xfrm rot="10800000">
            <a:off x="-617901" y="5436311"/>
            <a:ext cx="3054096" cy="731520"/>
          </a:xfrm>
          <a:prstGeom prst="flowChartInputOutput">
            <a:avLst/>
          </a:prstGeom>
          <a:solidFill>
            <a:srgbClr val="757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Data 32"/>
          <p:cNvSpPr/>
          <p:nvPr/>
        </p:nvSpPr>
        <p:spPr>
          <a:xfrm rot="10800000">
            <a:off x="6667305" y="5436311"/>
            <a:ext cx="3054096" cy="731520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80" y="1577320"/>
            <a:ext cx="1371719" cy="45724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296880" y="1557397"/>
            <a:ext cx="1371720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Glossary</a:t>
            </a:r>
          </a:p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 rot="10800000">
            <a:off x="967140" y="-5500"/>
            <a:ext cx="1371719" cy="449279"/>
            <a:chOff x="7547308" y="6054245"/>
            <a:chExt cx="1371719" cy="449279"/>
          </a:xfrm>
        </p:grpSpPr>
        <p:sp>
          <p:nvSpPr>
            <p:cNvPr id="37" name="Round Same Side Corner Rectangle 36"/>
            <p:cNvSpPr/>
            <p:nvPr/>
          </p:nvSpPr>
          <p:spPr>
            <a:xfrm>
              <a:off x="7547308" y="6054245"/>
              <a:ext cx="1371719" cy="357809"/>
            </a:xfrm>
            <a:prstGeom prst="round2SameRect">
              <a:avLst/>
            </a:prstGeom>
            <a:solidFill>
              <a:srgbClr val="7176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547308" y="6412064"/>
              <a:ext cx="1371719" cy="91460"/>
            </a:xfrm>
            <a:prstGeom prst="rect">
              <a:avLst/>
            </a:prstGeom>
            <a:solidFill>
              <a:srgbClr val="5255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76566" y="83887"/>
            <a:ext cx="132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Glossary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5138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Purple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371906196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62363324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Center Gold">
    <p:bg>
      <p:bgPr>
        <a:solidFill>
          <a:srgbClr val="CA9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background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b="19986"/>
          <a:stretch/>
        </p:blipFill>
        <p:spPr bwMode="auto">
          <a:xfrm>
            <a:off x="0" y="-10633"/>
            <a:ext cx="9144000" cy="686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entagon 2"/>
          <p:cNvSpPr/>
          <p:nvPr/>
        </p:nvSpPr>
        <p:spPr>
          <a:xfrm rot="5400000">
            <a:off x="1541721" y="-744281"/>
            <a:ext cx="6060560" cy="9144002"/>
          </a:xfrm>
          <a:prstGeom prst="homePlat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/>
        </p:nvSpPr>
        <p:spPr>
          <a:xfrm rot="5400000">
            <a:off x="1541721" y="-1541719"/>
            <a:ext cx="6060560" cy="914400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3028" y="928915"/>
            <a:ext cx="8577943" cy="1013738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Gold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7" y="2013184"/>
            <a:ext cx="8577943" cy="63567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071134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3029" y="3461647"/>
            <a:ext cx="7540172" cy="101373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BD2K Section Header - Green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3028" y="4545916"/>
            <a:ext cx="7540172" cy="635674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More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117496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tags" Target="../tags/tag21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972" y="1182914"/>
            <a:ext cx="8694058" cy="547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26"/>
    </p:custDataLst>
    <p:extLst>
      <p:ext uri="{BB962C8B-B14F-4D97-AF65-F5344CB8AC3E}">
        <p14:creationId xmlns:p14="http://schemas.microsoft.com/office/powerpoint/2010/main" val="180778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50" r:id="rId20"/>
    <p:sldLayoutId id="2147483851" r:id="rId21"/>
    <p:sldLayoutId id="2147483852" r:id="rId22"/>
    <p:sldLayoutId id="2147483853" r:id="rId23"/>
    <p:sldLayoutId id="2147483854" r:id="rId2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900"/>
        </a:spcBef>
        <a:spcAft>
          <a:spcPts val="900"/>
        </a:spcAft>
        <a:buClrTx/>
        <a:buSzTx/>
        <a:buFont typeface="Arial" panose="020B0604020202020204" pitchFamily="34" charset="0"/>
        <a:buChar char="•"/>
        <a:tabLst/>
        <a:defRPr sz="21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45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95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4971" y="155556"/>
            <a:ext cx="8694058" cy="91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972" y="1182914"/>
            <a:ext cx="8694058" cy="547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custDataLst>
      <p:tags r:id="rId28"/>
    </p:custDataLst>
    <p:extLst>
      <p:ext uri="{BB962C8B-B14F-4D97-AF65-F5344CB8AC3E}">
        <p14:creationId xmlns:p14="http://schemas.microsoft.com/office/powerpoint/2010/main" val="2230817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  <p:sldLayoutId id="2147483871" r:id="rId16"/>
    <p:sldLayoutId id="2147483872" r:id="rId17"/>
    <p:sldLayoutId id="2147483873" r:id="rId18"/>
    <p:sldLayoutId id="2147483874" r:id="rId19"/>
    <p:sldLayoutId id="2147483875" r:id="rId20"/>
    <p:sldLayoutId id="2147483876" r:id="rId21"/>
    <p:sldLayoutId id="2147483877" r:id="rId22"/>
    <p:sldLayoutId id="2147483878" r:id="rId23"/>
    <p:sldLayoutId id="2147483879" r:id="rId24"/>
    <p:sldLayoutId id="2147483880" r:id="rId25"/>
    <p:sldLayoutId id="2147483881" r:id="rId26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900"/>
        </a:spcBef>
        <a:spcAft>
          <a:spcPts val="900"/>
        </a:spcAft>
        <a:buClrTx/>
        <a:buSzTx/>
        <a:buFont typeface="Arial" panose="020B0604020202020204" pitchFamily="34" charset="0"/>
        <a:buChar char="•"/>
        <a:tabLst/>
        <a:defRPr sz="21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1pPr>
      <a:lvl2pPr marL="5143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450"/>
        </a:spcAft>
        <a:buClrTx/>
        <a:buSzTx/>
        <a:buFont typeface="Arial" panose="020B0604020202020204" pitchFamily="34" charset="0"/>
        <a:buChar char="•"/>
        <a:tabLst/>
        <a:defRPr sz="18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50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ln>
            <a:noFill/>
          </a:ln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7" Type="http://schemas.openxmlformats.org/officeDocument/2006/relationships/image" Target="../media/image59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58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reporter.nih.gov/project_info_description.cfm?aid=8828784&amp;icde=22004384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History </a:t>
            </a:r>
            <a:r>
              <a:rPr lang="en-US" dirty="0"/>
              <a:t>and </a:t>
            </a:r>
            <a:r>
              <a:rPr lang="en-US" dirty="0" smtClean="0"/>
              <a:t>Modern-Day Structure and Function of </a:t>
            </a:r>
            <a:r>
              <a:rPr lang="en-US" dirty="0"/>
              <a:t>the </a:t>
            </a:r>
            <a:r>
              <a:rPr lang="en-US" dirty="0" smtClean="0"/>
              <a:t>EHR</a:t>
            </a:r>
            <a:endParaRPr lang="en-US" dirty="0"/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700" dirty="0" smtClean="0"/>
              <a:t>BDK08-3  </a:t>
            </a:r>
            <a:r>
              <a:rPr lang="en-US" sz="1700" dirty="0" smtClean="0"/>
              <a:t>|  Secondary </a:t>
            </a:r>
            <a:r>
              <a:rPr lang="en-US" sz="1700" dirty="0"/>
              <a:t>Use (Re-Use) of Clinical Information</a:t>
            </a:r>
          </a:p>
          <a:p>
            <a:r>
              <a:rPr lang="en-US" sz="1700" dirty="0" smtClean="0"/>
              <a:t>William </a:t>
            </a:r>
            <a:r>
              <a:rPr lang="en-US" sz="1700" dirty="0"/>
              <a:t>Hersh, </a:t>
            </a:r>
            <a:r>
              <a:rPr lang="en-US" sz="1700" dirty="0" smtClean="0"/>
              <a:t>MD |  Department </a:t>
            </a:r>
            <a:r>
              <a:rPr lang="en-US" sz="1700" dirty="0"/>
              <a:t>of Medical Informatics &amp; Clinical Epidemiology</a:t>
            </a:r>
          </a:p>
          <a:p>
            <a:r>
              <a:rPr lang="en-US" sz="1700" dirty="0"/>
              <a:t>Oregon Health &amp; Science University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a typeface="+mj-ea"/>
              </a:rPr>
              <a:t>Additional challenges in the modern era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Coordinating care requires better communication among providers</a:t>
            </a:r>
          </a:p>
          <a:p>
            <a:pPr>
              <a:lnSpc>
                <a:spcPct val="80000"/>
              </a:lnSpc>
            </a:pPr>
            <a:r>
              <a:rPr lang="en-US" dirty="0"/>
              <a:t>Increasing cost of care requires justification and documentation of expenditures</a:t>
            </a:r>
          </a:p>
          <a:p>
            <a:pPr>
              <a:lnSpc>
                <a:spcPct val="80000"/>
              </a:lnSpc>
            </a:pPr>
            <a:r>
              <a:rPr lang="en-US" dirty="0"/>
              <a:t>Patients change plans, so their records should be portable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US still spends several $B per year copying medical records for this and other reasons</a:t>
            </a:r>
          </a:p>
          <a:p>
            <a:pPr>
              <a:lnSpc>
                <a:spcPct val="80000"/>
              </a:lnSpc>
            </a:pPr>
            <a:r>
              <a:rPr lang="en-US" dirty="0"/>
              <a:t>Informed consumers desire more participation in care decisions, which includes access to their records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They also want security and other protections of their information</a:t>
            </a:r>
          </a:p>
          <a:p>
            <a:pPr>
              <a:lnSpc>
                <a:spcPct val="80000"/>
              </a:lnSpc>
            </a:pPr>
            <a:r>
              <a:rPr lang="en-US" dirty="0"/>
              <a:t>No single vendor has complete solution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Many take </a:t>
            </a:r>
            <a:r>
              <a:rPr lang="en-US" altLang="ja-JP" dirty="0" smtClean="0"/>
              <a:t>“</a:t>
            </a:r>
            <a:r>
              <a:rPr lang="en-US" dirty="0" smtClean="0"/>
              <a:t>best </a:t>
            </a:r>
            <a:r>
              <a:rPr lang="en-US" dirty="0"/>
              <a:t>of </a:t>
            </a:r>
            <a:r>
              <a:rPr lang="en-US" dirty="0" smtClean="0"/>
              <a:t>breed</a:t>
            </a:r>
            <a:r>
              <a:rPr lang="en-US" altLang="ja-JP" dirty="0" smtClean="0"/>
              <a:t>”</a:t>
            </a:r>
            <a:r>
              <a:rPr lang="en-US" dirty="0" smtClean="0"/>
              <a:t> </a:t>
            </a:r>
            <a:r>
              <a:rPr lang="en-US" dirty="0"/>
              <a:t>approach to matching components</a:t>
            </a:r>
          </a:p>
          <a:p>
            <a:pPr>
              <a:lnSpc>
                <a:spcPct val="80000"/>
              </a:lnSpc>
            </a:pPr>
            <a:r>
              <a:rPr lang="en-US" dirty="0"/>
              <a:t>Now must align goals for EHR adoption with HITECH and meaningful use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a typeface="+mj-ea"/>
              </a:rPr>
              <a:t>Some limitations of the paper-based record</a:t>
            </a:r>
          </a:p>
        </p:txBody>
      </p:sp>
      <p:sp>
        <p:nvSpPr>
          <p:cNvPr id="19459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Summarized by Dick (1997), recently exemplified by</a:t>
            </a:r>
          </a:p>
          <a:p>
            <a:pPr lvl="1"/>
            <a:r>
              <a:rPr lang="en-US" altLang="ja-JP" dirty="0" smtClean="0"/>
              <a:t>“</a:t>
            </a:r>
            <a:r>
              <a:rPr lang="en-US" dirty="0" smtClean="0"/>
              <a:t>A </a:t>
            </a:r>
            <a:r>
              <a:rPr lang="en-US" dirty="0"/>
              <a:t>Day in the Life</a:t>
            </a:r>
            <a:r>
              <a:rPr lang="en-US" dirty="0" smtClean="0"/>
              <a:t>…</a:t>
            </a:r>
            <a:r>
              <a:rPr lang="en-US" altLang="ja-JP" dirty="0" smtClean="0"/>
              <a:t>”</a:t>
            </a:r>
            <a:r>
              <a:rPr lang="en-US" dirty="0" smtClean="0"/>
              <a:t> by Morrissey (2006</a:t>
            </a:r>
            <a:r>
              <a:rPr lang="en-US" dirty="0"/>
              <a:t>)</a:t>
            </a:r>
          </a:p>
          <a:p>
            <a:pPr lvl="1"/>
            <a:r>
              <a:rPr lang="en-US" altLang="ja-JP" dirty="0" smtClean="0"/>
              <a:t>“</a:t>
            </a:r>
            <a:r>
              <a:rPr lang="en-US" dirty="0" smtClean="0"/>
              <a:t>In </a:t>
            </a:r>
            <a:r>
              <a:rPr lang="en-US" dirty="0"/>
              <a:t>the Dark</a:t>
            </a:r>
            <a:r>
              <a:rPr lang="en-US" dirty="0" smtClean="0"/>
              <a:t>…</a:t>
            </a:r>
            <a:r>
              <a:rPr lang="en-US" altLang="ja-JP" dirty="0" smtClean="0"/>
              <a:t>”</a:t>
            </a:r>
            <a:r>
              <a:rPr lang="en-US" dirty="0" smtClean="0"/>
              <a:t> by </a:t>
            </a:r>
            <a:r>
              <a:rPr lang="en-US" dirty="0" err="1" smtClean="0"/>
              <a:t>Litvin</a:t>
            </a:r>
            <a:r>
              <a:rPr lang="en-US" dirty="0" smtClean="0"/>
              <a:t> (2007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</a:pPr>
            <a:r>
              <a:rPr lang="en-US" dirty="0"/>
              <a:t>Single user – one person at a time</a:t>
            </a:r>
          </a:p>
          <a:p>
            <a:pPr>
              <a:lnSpc>
                <a:spcPct val="90000"/>
              </a:lnSpc>
            </a:pPr>
            <a:r>
              <a:rPr lang="en-US" dirty="0"/>
              <a:t>Disorganized – especially for complex patients</a:t>
            </a:r>
          </a:p>
          <a:p>
            <a:pPr>
              <a:lnSpc>
                <a:spcPct val="90000"/>
              </a:lnSpc>
            </a:pPr>
            <a:r>
              <a:rPr lang="en-US" dirty="0"/>
              <a:t>Incomplete – reports missing or lost, some providers not sharing their reports with the rest</a:t>
            </a:r>
          </a:p>
          <a:p>
            <a:pPr>
              <a:lnSpc>
                <a:spcPct val="90000"/>
              </a:lnSpc>
            </a:pPr>
            <a:r>
              <a:rPr lang="en-US" dirty="0"/>
              <a:t>Insecure – no audit trail, easily copied or stolen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-31531"/>
            <a:ext cx="38862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0588"/>
            <a:ext cx="6553200" cy="46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4880428" cy="874485"/>
          </a:xfrm>
        </p:spPr>
        <p:txBody>
          <a:bodyPr/>
          <a:lstStyle/>
          <a:p>
            <a:r>
              <a:rPr lang="en-US" dirty="0"/>
              <a:t>But there are still many conveniences with paper and/or writing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Content Placeholder 3" hidden="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This </a:t>
            </a:r>
            <a:r>
              <a:rPr lang="en-US" dirty="0"/>
              <a:t>course was made possible under a grant from the NIH (# </a:t>
            </a:r>
            <a:r>
              <a:rPr lang="en-US" dirty="0">
                <a:hlinkClick r:id="rId3"/>
              </a:rPr>
              <a:t>1R25GM114820-01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67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a typeface="+mj-ea"/>
              </a:rPr>
              <a:t>History and perspective of the medical record</a:t>
            </a:r>
          </a:p>
        </p:txBody>
      </p:sp>
      <p:sp>
        <p:nvSpPr>
          <p:cNvPr id="11267" name="Rectangle 8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 of its evolution over the </a:t>
            </a:r>
            <a:r>
              <a:rPr lang="en-US" dirty="0" smtClean="0"/>
              <a:t>centuries</a:t>
            </a:r>
            <a:endParaRPr lang="en-US" dirty="0"/>
          </a:p>
          <a:p>
            <a:r>
              <a:rPr lang="en-US" dirty="0"/>
              <a:t>Data can be organized as</a:t>
            </a:r>
          </a:p>
          <a:p>
            <a:pPr lvl="1"/>
            <a:r>
              <a:rPr lang="en-US" dirty="0"/>
              <a:t>Practitioner (physician)-centered</a:t>
            </a:r>
          </a:p>
          <a:p>
            <a:pPr lvl="1"/>
            <a:r>
              <a:rPr lang="en-US" dirty="0"/>
              <a:t>Patient-centered</a:t>
            </a:r>
          </a:p>
          <a:p>
            <a:r>
              <a:rPr lang="en-US" dirty="0"/>
              <a:t>Orientations (not mutually exclusive) include</a:t>
            </a:r>
          </a:p>
          <a:p>
            <a:pPr lvl="1"/>
            <a:r>
              <a:rPr lang="en-US" dirty="0"/>
              <a:t>Time-oriented – organized chronologically</a:t>
            </a:r>
          </a:p>
          <a:p>
            <a:pPr lvl="1"/>
            <a:r>
              <a:rPr lang="en-US" dirty="0"/>
              <a:t>Department-oriented – organized by department</a:t>
            </a:r>
          </a:p>
          <a:p>
            <a:pPr lvl="1"/>
            <a:r>
              <a:rPr lang="en-US" dirty="0"/>
              <a:t>Problem-oriented – organized by focus on problems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3733800" y="6555553"/>
            <a:ext cx="5185229" cy="228600"/>
          </a:xfrm>
        </p:spPr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Siegler</a:t>
            </a:r>
            <a:r>
              <a:rPr lang="en-US" dirty="0"/>
              <a:t>, 2010)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and perspective (cont.)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a typeface="+mn-ea"/>
              </a:rPr>
              <a:t>Earliest medical records were physician-oriented</a:t>
            </a:r>
          </a:p>
          <a:p>
            <a:pPr>
              <a:defRPr/>
            </a:pPr>
            <a:r>
              <a:rPr lang="en-US" dirty="0" smtClean="0">
                <a:ea typeface="+mn-ea"/>
              </a:rPr>
              <a:t>Hippocrates said over 2,500 years ago that the medical record should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Accurately reflect course of disease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Indicate possible causes of disease</a:t>
            </a:r>
          </a:p>
          <a:p>
            <a:pPr>
              <a:defRPr/>
            </a:pPr>
            <a:r>
              <a:rPr lang="en-US" dirty="0" smtClean="0">
                <a:ea typeface="+mn-ea"/>
              </a:rPr>
              <a:t>Before era of widespread medical diagnostic testing, record consisted mostly of observations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a typeface="+mj-ea"/>
              </a:rPr>
              <a:t>Some early innovations came from Mayo Clinic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physicians kept all their notes in leather-bound ledger</a:t>
            </a:r>
          </a:p>
          <a:p>
            <a:r>
              <a:rPr lang="en-US" dirty="0"/>
              <a:t>In 1907, moved from physician-centered to patient-centered record</a:t>
            </a:r>
          </a:p>
          <a:p>
            <a:r>
              <a:rPr lang="en-US" dirty="0"/>
              <a:t>Mayo was also pioneer in defining data elements to be recorded, forerunner of modern efforts in epidemiology and classification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a typeface="+mj-ea"/>
              </a:rPr>
              <a:t>Some terminology of the medical record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Electronic health record (EHR) – subsumes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Electronic medical record (EMR)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Computer-based patient record (CPR)</a:t>
            </a:r>
          </a:p>
          <a:p>
            <a:pPr>
              <a:lnSpc>
                <a:spcPct val="90000"/>
              </a:lnSpc>
            </a:pPr>
            <a:r>
              <a:rPr lang="en-US" dirty="0"/>
              <a:t>Some other terms of note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Practice management system (PMS)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</a:t>
            </a:r>
            <a:r>
              <a:rPr lang="en-US" dirty="0" smtClean="0"/>
              <a:t>egistry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Personal health record (PHR)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Problem-oriented medical record (POMR)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Legacy systems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problem-oriented medical record (POMR)</a:t>
            </a:r>
          </a:p>
        </p:txBody>
      </p:sp>
      <p:sp>
        <p:nvSpPr>
          <p:cNvPr id="15363" name="Rectangle 8"/>
          <p:cNvSpPr>
            <a:spLocks noGrp="1" noChangeArrowheads="1"/>
          </p:cNvSpPr>
          <p:nvPr>
            <p:ph idx="1"/>
          </p:nvPr>
        </p:nvSpPr>
        <p:spPr>
          <a:xfrm>
            <a:off x="224972" y="1182915"/>
            <a:ext cx="4880428" cy="525652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Proposed by Weed (1969)</a:t>
            </a:r>
          </a:p>
          <a:p>
            <a:r>
              <a:rPr lang="en-US" dirty="0" smtClean="0"/>
              <a:t>All entries grouped under particular problems</a:t>
            </a:r>
          </a:p>
          <a:p>
            <a:r>
              <a:rPr lang="en-US" dirty="0" smtClean="0"/>
              <a:t>An encounter for each problem is organized under four headings</a:t>
            </a:r>
          </a:p>
          <a:p>
            <a:pPr lvl="1"/>
            <a:r>
              <a:rPr lang="en-US" dirty="0" smtClean="0"/>
              <a:t>Subjective – what patient reports</a:t>
            </a:r>
          </a:p>
          <a:p>
            <a:pPr lvl="1"/>
            <a:r>
              <a:rPr lang="en-US" dirty="0" smtClean="0"/>
              <a:t>Objective – what clinician observes or measures</a:t>
            </a:r>
          </a:p>
          <a:p>
            <a:pPr lvl="1"/>
            <a:r>
              <a:rPr lang="en-US" dirty="0" smtClean="0"/>
              <a:t>Assessment – what clinician assesses</a:t>
            </a:r>
          </a:p>
          <a:p>
            <a:pPr lvl="1"/>
            <a:r>
              <a:rPr lang="en-US" dirty="0" smtClean="0"/>
              <a:t>Plan – what clinician plans to do</a:t>
            </a:r>
          </a:p>
          <a:p>
            <a:r>
              <a:rPr lang="en-US" dirty="0" smtClean="0"/>
              <a:t>Most common usage is to have entire encounter organized by SOAP format, not individual problems</a:t>
            </a:r>
          </a:p>
          <a:p>
            <a:r>
              <a:rPr lang="en-US" dirty="0" smtClean="0"/>
              <a:t>Just one of many contributions of Weed (Wright, 2014)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5349198" y="6553200"/>
            <a:ext cx="3569831" cy="230953"/>
          </a:xfrm>
        </p:spPr>
        <p:txBody>
          <a:bodyPr/>
          <a:lstStyle/>
          <a:p>
            <a:r>
              <a:rPr lang="en-US" dirty="0"/>
              <a:t>(Wright, 2014)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349198" y="1182915"/>
            <a:ext cx="3564576" cy="2286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Alternatives to the POMR</a:t>
            </a:r>
            <a:endParaRPr lang="en-US" sz="4000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R</a:t>
            </a:r>
            <a:r>
              <a:rPr lang="en-US" dirty="0" smtClean="0"/>
              <a:t>ethink </a:t>
            </a:r>
            <a:r>
              <a:rPr lang="en-US" dirty="0"/>
              <a:t>some </a:t>
            </a:r>
            <a:r>
              <a:rPr lang="en-US" dirty="0" smtClean="0"/>
              <a:t>language?</a:t>
            </a:r>
            <a:endParaRPr lang="en-US" dirty="0">
              <a:solidFill>
                <a:srgbClr val="7F7F7F"/>
              </a:solidFill>
            </a:endParaRPr>
          </a:p>
          <a:p>
            <a:pPr lvl="1"/>
            <a:r>
              <a:rPr lang="en-US" dirty="0"/>
              <a:t>Chief complaint </a:t>
            </a:r>
            <a:r>
              <a:rPr lang="en-US" dirty="0">
                <a:sym typeface="Symbol" charset="0"/>
              </a:rPr>
              <a:t></a:t>
            </a:r>
            <a:r>
              <a:rPr lang="en-US" dirty="0"/>
              <a:t> Chief concern</a:t>
            </a:r>
            <a:endParaRPr lang="en-US" dirty="0">
              <a:solidFill>
                <a:srgbClr val="7F7F7F"/>
              </a:solidFill>
            </a:endParaRPr>
          </a:p>
          <a:p>
            <a:pPr lvl="1"/>
            <a:r>
              <a:rPr lang="en-US" dirty="0"/>
              <a:t>Present illness should be described from both biological and patient experience perspectives</a:t>
            </a:r>
            <a:endParaRPr lang="en-US" dirty="0">
              <a:solidFill>
                <a:srgbClr val="7F7F7F"/>
              </a:solidFill>
            </a:endParaRPr>
          </a:p>
          <a:p>
            <a:pPr lvl="1"/>
            <a:r>
              <a:rPr lang="en-US" dirty="0"/>
              <a:t>SOAP should be HOAP – history, observations, assessment, </a:t>
            </a:r>
            <a:r>
              <a:rPr lang="en-US" dirty="0" smtClean="0"/>
              <a:t>plan</a:t>
            </a:r>
          </a:p>
          <a:p>
            <a:pPr eaLnBrk="1" hangingPunct="1"/>
            <a:r>
              <a:rPr lang="en-US" dirty="0" smtClean="0"/>
              <a:t>Need to reorganize for easier reading the EHR?</a:t>
            </a:r>
          </a:p>
          <a:p>
            <a:pPr lvl="1"/>
            <a:r>
              <a:rPr lang="en-US" dirty="0" smtClean="0"/>
              <a:t>Several practices found to prefer APSO over SOAP for authoring and reading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3657600" y="6555553"/>
            <a:ext cx="5261429" cy="228600"/>
          </a:xfrm>
        </p:spPr>
        <p:txBody>
          <a:bodyPr/>
          <a:lstStyle/>
          <a:p>
            <a:r>
              <a:rPr lang="en-US" dirty="0"/>
              <a:t>(Donnelley, 2005</a:t>
            </a:r>
            <a:r>
              <a:rPr lang="en-US" dirty="0" smtClean="0"/>
              <a:t>), (</a:t>
            </a:r>
            <a:r>
              <a:rPr lang="en-US" dirty="0"/>
              <a:t>Lin, 2013)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modern-day medical record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Mixture of patient- and problem-oriented approaches</a:t>
            </a:r>
          </a:p>
          <a:p>
            <a:pPr>
              <a:lnSpc>
                <a:spcPct val="90000"/>
              </a:lnSpc>
            </a:pPr>
            <a:r>
              <a:rPr lang="en-US" dirty="0"/>
              <a:t>In general, each provider or institution maintains its own record</a:t>
            </a:r>
          </a:p>
          <a:p>
            <a:pPr>
              <a:lnSpc>
                <a:spcPct val="90000"/>
              </a:lnSpc>
            </a:pPr>
            <a:r>
              <a:rPr lang="en-US" dirty="0"/>
              <a:t>The creator of the medical record is assumed to be its </a:t>
            </a:r>
            <a:r>
              <a:rPr lang="en-US" altLang="ja-JP" dirty="0" smtClean="0"/>
              <a:t>“</a:t>
            </a:r>
            <a:r>
              <a:rPr lang="en-US" dirty="0" smtClean="0"/>
              <a:t>owner,</a:t>
            </a:r>
            <a:r>
              <a:rPr lang="en-US" altLang="ja-JP" dirty="0" smtClean="0"/>
              <a:t>”</a:t>
            </a:r>
            <a:r>
              <a:rPr lang="en-US" dirty="0" smtClean="0"/>
              <a:t> </a:t>
            </a:r>
            <a:r>
              <a:rPr lang="en-US" dirty="0"/>
              <a:t>although patients can request access</a:t>
            </a:r>
          </a:p>
          <a:p>
            <a:pPr>
              <a:lnSpc>
                <a:spcPct val="90000"/>
              </a:lnSpc>
            </a:pPr>
            <a:r>
              <a:rPr lang="en-US" dirty="0"/>
              <a:t>In US is </a:t>
            </a:r>
            <a:r>
              <a:rPr lang="en-US" dirty="0" smtClean="0"/>
              <a:t>slowly moving away from paper</a:t>
            </a:r>
            <a:r>
              <a:rPr lang="en-US" dirty="0"/>
              <a:t>-based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ven worse</a:t>
            </a:r>
            <a:r>
              <a:rPr lang="en-US" dirty="0"/>
              <a:t> </a:t>
            </a:r>
            <a:r>
              <a:rPr lang="en-US" dirty="0" smtClean="0"/>
              <a:t>may be </a:t>
            </a:r>
            <a:r>
              <a:rPr lang="en-US" altLang="ja-JP" dirty="0" smtClean="0"/>
              <a:t>“</a:t>
            </a:r>
            <a:r>
              <a:rPr lang="en-US" dirty="0" smtClean="0"/>
              <a:t>hybrid,</a:t>
            </a:r>
            <a:r>
              <a:rPr lang="en-US" altLang="ja-JP" dirty="0" smtClean="0"/>
              <a:t>”</a:t>
            </a:r>
            <a:r>
              <a:rPr lang="en-US" dirty="0" smtClean="0"/>
              <a:t> </a:t>
            </a:r>
            <a:r>
              <a:rPr lang="en-US" dirty="0"/>
              <a:t>with some data on paper, some electronic, and some on both media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000" dirty="0">
                <a:latin typeface="Calibri" charset="0"/>
              </a:rPr>
              <a:t>Flow of information in primary care </a:t>
            </a:r>
            <a:r>
              <a:rPr lang="en-US" sz="4000" dirty="0" smtClean="0">
                <a:latin typeface="Calibri" charset="0"/>
              </a:rPr>
              <a:t>practice</a:t>
            </a:r>
            <a:endParaRPr lang="en-US" sz="4000" dirty="0">
              <a:latin typeface="Calibri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Figure from Bates, DW, </a:t>
            </a:r>
            <a:r>
              <a:rPr lang="en-US" dirty="0" err="1"/>
              <a:t>Ebell</a:t>
            </a:r>
            <a:r>
              <a:rPr lang="en-US" dirty="0"/>
              <a:t>, M, et al. (2002). A proposal for electronic medical records in U.S. primary care. Journal of the American Medical Informatics Association. 10: 1-10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495800" y="6555553"/>
            <a:ext cx="4423229" cy="228600"/>
          </a:xfrm>
        </p:spPr>
        <p:txBody>
          <a:bodyPr/>
          <a:lstStyle/>
          <a:p>
            <a:r>
              <a:rPr lang="en-US" dirty="0"/>
              <a:t>(Bates, 2002)</a:t>
            </a:r>
          </a:p>
        </p:txBody>
      </p:sp>
      <p:pic>
        <p:nvPicPr>
          <p:cNvPr id="8" name="Picture 7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2800350"/>
            <a:ext cx="1257300" cy="12573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" val="William Hersh, MD"/>
  <p:tag name="PRESENTER_TITLE" val="Professor and Chair, DMICE"/>
  <p:tag name="PRESENTER_EMAIL" val="hersh@ohsu.edu"/>
  <p:tag name="PRESENTER_PIC" val="C:\Documents and Settings\hersh\My Documents\Ongoing\Web\amia.jpg"/>
  <p:tag name="LOGO_PIC_2" val="C:\Documents and Settings\hersh\My Documents\Ongoing\Web\ohsunewlogo.jpg"/>
  <p:tag name="PRESENTER_PIC_MODE" val="0"/>
  <p:tag name="LOGO_PIC_MODE" val="1"/>
  <p:tag name="PRESENTATION_TITLE" val="3.2"/>
  <p:tag name="ART_ENCODE_TYPE" val="0"/>
  <p:tag name="ART_ENCODE_INDEX" val="1"/>
  <p:tag name="ARTICULATE_TEMPLATE" val="E-Learning Course (Single-level)"/>
  <p:tag name="ARTICULATE_TEMPLATE_GUID" val="1a000000-6000-0000-b000-000000000003"/>
  <p:tag name="PRESENTER_PREVIEW_MODE" val="0"/>
  <p:tag name="PRESENTER_PREVIEW_START" val="1"/>
  <p:tag name="PLAYERLOGOHEIGHT" val="622"/>
  <p:tag name="PLAYERLOGOWIDTH" val="900"/>
  <p:tag name="LAUNCHINNEWWINDOW" val="0"/>
  <p:tag name="LASTPUBLISHED" val="C:\Documents and Settings\hersh\My Documents\10x10\Unit 3\Content\3.2\player.html"/>
  <p:tag name="ARTICULATE_LOGO" val="ohsu-logo.jpg"/>
  <p:tag name="ARTICULATE_PRESENTER" val="William Hersh, MD"/>
  <p:tag name="ARTICULATE_PRESENTER_GUID" val="2C78E8ED6413"/>
  <p:tag name="ARTICULATE_LMS" val="0"/>
  <p:tag name="ARTICULATE_META_COURSE_VERSION_SET" val="True"/>
  <p:tag name="ARTICULATE_REFERENCE_ID" val="d052a3f9-4474-42f8-8835-4ac30542cea8"/>
  <p:tag name="ARTICULATE_SLIDE_COUNT" val="13"/>
  <p:tag name="ARTICULATE_REFERENCE_COUNT" val="0"/>
  <p:tag name="ARTICULATE_PLAYER_GLOSSARY_XML" val="&lt;?xml version=&quot;1.0&quot; encoding=&quot;utf-16&quot;?&gt;&lt;glossary xmlns:xsi=&quot;http://www.w3.org/2001/XMLSchema-instance&quot; xmlns:xsd=&quot;http://www.w3.org/2001/XMLSchema&quot;&gt;&lt;terms /&gt;&lt;/glossary&gt;"/>
  <p:tag name="ARTICULATE_PROJECT_OPEN" val="1"/>
  <p:tag name="TAG_BACKING_FORM_KEY" val="1510330-c:\wamp\www\box sync\bd2k\oer content\bdk10\staged\bdk08-3.pptx"/>
  <p:tag name="ARTICULATE_PRESENTER_VERSION" val="7"/>
  <p:tag name="ARTICULATE_USED_PAGE_ORIENTATION" val="1"/>
  <p:tag name="ARTICULATE_USED_PAGE_SIZE" val="1"/>
  <p:tag name="ARTICULATE_META_COURSE_ID" val="5gkop2ChNKc_course_id"/>
  <p:tag name="ARTICULATE_META_NAME_SET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b2df4110-85cd-4529-95cc-b547bb070a58"/>
  <p:tag name="ARTICULATE_SLIDE_NAV" val="1"/>
  <p:tag name="AUDIO_ID" val="256"/>
  <p:tag name="ARTICULATE_AUDIO_RECORDED" val="1"/>
  <p:tag name="ARTICULATE_NAV_LEVEL" val="1"/>
  <p:tag name="ARTICULATE_SLIDE_PRESENTER_GUID" val="1834fcc3-4fbf-4d75-afc0-237de1612965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ORIGINAL_AUDIO_FILEPATH" val="C:\wamp\www\Box Sync\BD2K\OER Content\BDK10\Working\Audio\BDK08-3\Slide 1 - History and Modern-Day Structure and Function of the EHR.wav"/>
  <p:tag name="ELAPSEDTIME" val="13.522"/>
  <p:tag name="ARTICULATE_USED_LAYOUT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bbe48982-5935-4df8-8e44-35174e36ce19"/>
  <p:tag name="AUDIO_ID" val="258"/>
  <p:tag name="ARTICULATE_SLIDE_NAV" val="2"/>
  <p:tag name="ELAPSEDTIME" val="65.40"/>
  <p:tag name="ARTICULATE_NAV_LEVEL" val="1"/>
  <p:tag name="ARTICULATE_SLIDE_PRESENTER_GUID" val="1834fcc3-4fbf-4d75-afc0-237de1612965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243cd52-fc99-49d4-9e3a-16c37c3299bb"/>
  <p:tag name="AUDIO_ID" val="259"/>
  <p:tag name="ARTICULATE_SLIDE_NAV" val="3"/>
  <p:tag name="ELAPSEDTIME" val="44.80"/>
  <p:tag name="ARTICULATE_NAV_LEVEL" val="1"/>
  <p:tag name="ARTICULATE_SLIDE_PRESENTER_GUID" val="1834fcc3-4fbf-4d75-afc0-237de1612965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8bc8850-ffd4-4712-bb9a-9165d26f5d95"/>
  <p:tag name="AUDIO_ID" val="260"/>
  <p:tag name="ARTICULATE_SLIDE_NAV" val="4"/>
  <p:tag name="ELAPSEDTIME" val="71.30"/>
  <p:tag name="ARTICULATE_NAV_LEVEL" val="1"/>
  <p:tag name="ARTICULATE_SLIDE_PRESENTER_GUID" val="1834fcc3-4fbf-4d75-afc0-237de1612965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5b762aa-c76c-46f3-95d7-48c4d5c309df"/>
  <p:tag name="AUDIO_ID" val="261"/>
  <p:tag name="ARTICULATE_SLIDE_NAV" val="5"/>
  <p:tag name="ELAPSEDTIME" val="173.00"/>
  <p:tag name="ARTICULATE_NAV_LEVEL" val="1"/>
  <p:tag name="ARTICULATE_SLIDE_PRESENTER_GUID" val="1834fcc3-4fbf-4d75-afc0-237de1612965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30a814e-42eb-4dac-b514-814c77e9ca61"/>
  <p:tag name="ARTICULATE_SLIDE_NAV" val="6"/>
  <p:tag name="AUDIO_ID" val="262"/>
  <p:tag name="ARTICULATE_AUDIO_RECORDED" val="1"/>
  <p:tag name="ELAPSEDTIME" val="131.7"/>
  <p:tag name="ARTICULATE_NAV_LEVEL" val="1"/>
  <p:tag name="ARTICULATE_SLIDE_PRESENTER_GUID" val="1834fcc3-4fbf-4d75-afc0-237de1612965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hersh\AppData\Local\Temp\articulate\presenter\imgtemp\x02rEXZA_files\slide0001_image001.pn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b927a5a9-5af7-4e85-be47-9980b7fee9ef"/>
  <p:tag name="AUDIO_ID" val="276"/>
  <p:tag name="ARTICULATE_SLIDE_NAV" val="7"/>
  <p:tag name="ELAPSEDTIME" val="99.50"/>
  <p:tag name="ARTICULATE_NAV_LEVEL" val="1"/>
  <p:tag name="ARTICULATE_SLIDE_PRESENTER_GUID" val="1834fcc3-4fbf-4d75-afc0-237de1612965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52bb8ce-71be-4b5f-84aa-ac85b7d79509"/>
  <p:tag name="AUDIO_ID" val="265"/>
  <p:tag name="ARTICULATE_SLIDE_NAV" val="8"/>
  <p:tag name="ELAPSEDTIME" val="71.00"/>
  <p:tag name="ARTICULATE_NAV_LEVEL" val="1"/>
  <p:tag name="ARTICULATE_SLIDE_PRESENTER_GUID" val="1834fcc3-4fbf-4d75-afc0-237de1612965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12fbb00-46a2-4ebd-912f-2957834fa36d"/>
  <p:tag name="AUDIO_ID" val="272"/>
  <p:tag name="ARTICULATE_SLIDE_NAV" val="9"/>
  <p:tag name="ELAPSEDTIME" val="74.00"/>
  <p:tag name="ARTICULATE_NAV_LEVEL" val="1"/>
  <p:tag name="ARTICULATE_SLIDE_PRESENTER_GUID" val="1834fcc3-4fbf-4d75-afc0-237de1612965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952866d4-8862-40e7-88e0-baf00055fc27"/>
  <p:tag name="AUDIO_ID" val="269"/>
  <p:tag name="ARTICULATE_SLIDE_NAV" val="10"/>
  <p:tag name="ELAPSEDTIME" val="108.30"/>
  <p:tag name="ARTICULATE_NAV_LEVEL" val="1"/>
  <p:tag name="ARTICULATE_SLIDE_PRESENTER_GUID" val="1834fcc3-4fbf-4d75-afc0-237de1612965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e8bf1ad-7444-4351-8dd5-26bb58f4d785"/>
  <p:tag name="AUDIO_ID" val="268"/>
  <p:tag name="ARTICULATE_SLIDE_NAV" val="11"/>
  <p:tag name="ELAPSEDTIME" val="112.10"/>
  <p:tag name="ARTICULATE_NAV_LEVEL" val="1"/>
  <p:tag name="ARTICULATE_SLIDE_PRESENTER_GUID" val="1834fcc3-4fbf-4d75-afc0-237de1612965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9fb5216e-12f0-4e73-a5dd-2b1b89e54bc0"/>
  <p:tag name="AUDIO_ID" val="266"/>
  <p:tag name="ARTICULATE_SLIDE_NAV" val="14"/>
  <p:tag name="ELAPSEDTIME" val="81.70"/>
  <p:tag name="ARTICULATE_TITLE_TAG" val="Many conveniences with paper and/or writing"/>
  <p:tag name="ARTICULATE_NAV_LEVEL" val="1"/>
  <p:tag name="ARTICULATE_SLIDE_PRESENTER_GUID" val="1834fcc3-4fbf-4d75-afc0-237de1612965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hersh\AppData\Local\Temp\articulate\presenter\imgtemp\0dFNqlHI_files\slide0001_image001.p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hersh\AppData\Local\Temp\articulate\presenter\imgtemp\Emp5mEZv_files\slide0001_image001.p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77"/>
  <p:tag name="ARTICULATE_NAV_LEVEL" val="1"/>
  <p:tag name="ARTICULATE_SLIDE_PRESENTER_GUID" val="1834fcc3-4fbf-4d75-afc0-237de1612965"/>
  <p:tag name="ARTICULATE_SLIDE_PAUSE" val="1"/>
  <p:tag name="ARTICULATE_LOCK_SLIDE" val="0"/>
  <p:tag name="ARTICULATE_HIDE_SLIDE" val="1"/>
  <p:tag name="ARTICULATE_PLAYER_CONTROL_PREVIOUS" val="True"/>
  <p:tag name="ARTICULATE_PLAYER_CONTROL_NEXT" val="True"/>
  <p:tag name="ARTICULATE_PLAYER_CONTROL_NOTES" val="False"/>
  <p:tag name="ARTICULATE_PLAYER_CONTROL_RESOURCES" val="False"/>
  <p:tag name="ARTICULATE_PLAYER_SEEKBAR" val="False"/>
  <p:tag name="ARTICULATE_PLAYER_CONTROL_PLAYPAUSE" val="False"/>
  <p:tag name="ARTICULATE_NEXT_BUTTON_ID" val="256"/>
  <p:tag name="ARTICULATE_USED_LAYOUT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BD2K_OER_Theme">
  <a:themeElements>
    <a:clrScheme name="BD2K">
      <a:dk1>
        <a:srgbClr val="18496B"/>
      </a:dk1>
      <a:lt1>
        <a:srgbClr val="FFFFFF"/>
      </a:lt1>
      <a:dk2>
        <a:srgbClr val="757070"/>
      </a:dk2>
      <a:lt2>
        <a:srgbClr val="E7E6E6"/>
      </a:lt2>
      <a:accent1>
        <a:srgbClr val="095457"/>
      </a:accent1>
      <a:accent2>
        <a:srgbClr val="CC3300"/>
      </a:accent2>
      <a:accent3>
        <a:srgbClr val="323558"/>
      </a:accent3>
      <a:accent4>
        <a:srgbClr val="B6D2D1"/>
      </a:accent4>
      <a:accent5>
        <a:srgbClr val="4B5185"/>
      </a:accent5>
      <a:accent6>
        <a:srgbClr val="CA913E"/>
      </a:accent6>
      <a:hlink>
        <a:srgbClr val="0563C1"/>
      </a:hlink>
      <a:folHlink>
        <a:srgbClr val="954F72"/>
      </a:folHlink>
    </a:clrScheme>
    <a:fontScheme name="BD2K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D2K_OER_Theme" id="{6B553284-C2DC-41D2-A051-A6B60F6D44F4}" vid="{F353914E-6A9F-43FF-9C1B-E0B337DD4544}"/>
    </a:ext>
  </a:extLst>
</a:theme>
</file>

<file path=ppt/theme/theme2.xml><?xml version="1.0" encoding="utf-8"?>
<a:theme xmlns:a="http://schemas.openxmlformats.org/drawingml/2006/main" name="BD2K OER Dark">
  <a:themeElements>
    <a:clrScheme name="BD2K">
      <a:dk1>
        <a:srgbClr val="18496B"/>
      </a:dk1>
      <a:lt1>
        <a:srgbClr val="FFFFFF"/>
      </a:lt1>
      <a:dk2>
        <a:srgbClr val="757070"/>
      </a:dk2>
      <a:lt2>
        <a:srgbClr val="E7E6E6"/>
      </a:lt2>
      <a:accent1>
        <a:srgbClr val="095457"/>
      </a:accent1>
      <a:accent2>
        <a:srgbClr val="CC3300"/>
      </a:accent2>
      <a:accent3>
        <a:srgbClr val="323558"/>
      </a:accent3>
      <a:accent4>
        <a:srgbClr val="B6D2D1"/>
      </a:accent4>
      <a:accent5>
        <a:srgbClr val="4B5185"/>
      </a:accent5>
      <a:accent6>
        <a:srgbClr val="CA913E"/>
      </a:accent6>
      <a:hlink>
        <a:srgbClr val="0563C1"/>
      </a:hlink>
      <a:folHlink>
        <a:srgbClr val="954F72"/>
      </a:folHlink>
    </a:clrScheme>
    <a:fontScheme name="BD2K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BD2K_OER_Theme</Template>
  <TotalTime>623</TotalTime>
  <Words>724</Words>
  <Application>Microsoft Office PowerPoint</Application>
  <PresentationFormat>On-screen Show (4:3)</PresentationFormat>
  <Paragraphs>95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ＭＳ Ｐゴシック</vt:lpstr>
      <vt:lpstr>Arial</vt:lpstr>
      <vt:lpstr>Calibri</vt:lpstr>
      <vt:lpstr>Cambria</vt:lpstr>
      <vt:lpstr>Symbol</vt:lpstr>
      <vt:lpstr>Tahoma</vt:lpstr>
      <vt:lpstr>Times New Roman</vt:lpstr>
      <vt:lpstr>BD2K_OER_Theme</vt:lpstr>
      <vt:lpstr>BD2K OER Dark</vt:lpstr>
      <vt:lpstr>History and Modern-Day Structure and Function of the EHR</vt:lpstr>
      <vt:lpstr>History and perspective of the medical record</vt:lpstr>
      <vt:lpstr>History and perspective (cont.)</vt:lpstr>
      <vt:lpstr>Some early innovations came from Mayo Clinic</vt:lpstr>
      <vt:lpstr>Some terminology of the medical record</vt:lpstr>
      <vt:lpstr>The problem-oriented medical record (POMR)</vt:lpstr>
      <vt:lpstr>Alternatives to the POMR</vt:lpstr>
      <vt:lpstr>The modern-day medical record</vt:lpstr>
      <vt:lpstr>Flow of information in primary care practice</vt:lpstr>
      <vt:lpstr>Additional challenges in the modern era</vt:lpstr>
      <vt:lpstr>Some limitations of the paper-based record</vt:lpstr>
      <vt:lpstr>PowerPoint Presentation</vt:lpstr>
      <vt:lpstr>Thank you</vt:lpstr>
    </vt:vector>
  </TitlesOfParts>
  <Company>Oregon Health &amp; Science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0.0  Title</dc:title>
  <dc:creator>William Hersh</dc:creator>
  <cp:lastModifiedBy>Bjorn Pederson</cp:lastModifiedBy>
  <cp:revision>133</cp:revision>
  <cp:lastPrinted>2012-04-01T15:31:41Z</cp:lastPrinted>
  <dcterms:created xsi:type="dcterms:W3CDTF">2003-03-15T13:17:24Z</dcterms:created>
  <dcterms:modified xsi:type="dcterms:W3CDTF">2016-06-01T17:07:39Z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UsedName">
    <vt:lpwstr>3</vt:lpwstr>
  </property>
  <property fmtid="{D5CDD505-2E9C-101B-9397-08002B2CF9AE}" pid="3" name="ArticulateUseProject">
    <vt:lpwstr>1</vt:lpwstr>
  </property>
  <property fmtid="{D5CDD505-2E9C-101B-9397-08002B2CF9AE}" pid="4" name="ArticulatePath">
    <vt:lpwstr>3.2</vt:lpwstr>
  </property>
  <property fmtid="{D5CDD505-2E9C-101B-9397-08002B2CF9AE}" pid="5" name="ArticulateProjectVersion">
    <vt:lpwstr>7</vt:lpwstr>
  </property>
  <property fmtid="{D5CDD505-2E9C-101B-9397-08002B2CF9AE}" pid="6" name="ArticulateGUID">
    <vt:lpwstr>30EACC28-0556-49C2-AF61-FA6AE63C490E</vt:lpwstr>
  </property>
  <property fmtid="{D5CDD505-2E9C-101B-9397-08002B2CF9AE}" pid="7" name="ArticulateProjectFull">
    <vt:lpwstr>C:\wamp\www\Box Sync\BD2K\OER Content\BDK10\Staged\BDK08-3.ppta</vt:lpwstr>
  </property>
</Properties>
</file>